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61" r:id="rId54"/>
    <p:sldId id="364" r:id="rId55"/>
    <p:sldId id="363" r:id="rId56"/>
    <p:sldId id="362" r:id="rId57"/>
    <p:sldId id="365" r:id="rId58"/>
    <p:sldId id="316" r:id="rId59"/>
    <p:sldId id="319" r:id="rId60"/>
    <p:sldId id="320" r:id="rId61"/>
    <p:sldId id="321" r:id="rId62"/>
    <p:sldId id="322" r:id="rId63"/>
    <p:sldId id="311" r:id="rId64"/>
    <p:sldId id="312" r:id="rId65"/>
    <p:sldId id="313" r:id="rId66"/>
    <p:sldId id="314" r:id="rId67"/>
    <p:sldId id="317" r:id="rId68"/>
    <p:sldId id="318" r:id="rId69"/>
    <p:sldId id="324" r:id="rId70"/>
    <p:sldId id="337" r:id="rId71"/>
    <p:sldId id="338" r:id="rId72"/>
    <p:sldId id="339" r:id="rId73"/>
    <p:sldId id="340" r:id="rId74"/>
    <p:sldId id="341" r:id="rId75"/>
    <p:sldId id="323" r:id="rId76"/>
    <p:sldId id="325" r:id="rId77"/>
    <p:sldId id="326" r:id="rId78"/>
    <p:sldId id="327" r:id="rId79"/>
    <p:sldId id="328" r:id="rId80"/>
    <p:sldId id="342" r:id="rId81"/>
    <p:sldId id="343" r:id="rId82"/>
    <p:sldId id="344" r:id="rId83"/>
    <p:sldId id="347" r:id="rId84"/>
    <p:sldId id="345" r:id="rId85"/>
    <p:sldId id="346" r:id="rId86"/>
    <p:sldId id="348" r:id="rId87"/>
    <p:sldId id="349" r:id="rId88"/>
    <p:sldId id="351" r:id="rId89"/>
    <p:sldId id="352" r:id="rId90"/>
    <p:sldId id="353" r:id="rId91"/>
    <p:sldId id="354" r:id="rId92"/>
    <p:sldId id="357" r:id="rId93"/>
    <p:sldId id="358" r:id="rId94"/>
    <p:sldId id="359" r:id="rId95"/>
    <p:sldId id="360" r:id="rId96"/>
    <p:sldId id="356" r:id="rId9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varScale="1">
        <p:scale>
          <a:sx n="115" d="100"/>
          <a:sy n="115"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2022-06-22</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611.0543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xtnet50.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3.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2102.0617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gellston/DeepLearningStudy/blob/main/torch/model/NFResNet18.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84510" y="1715927"/>
            <a:ext cx="2435125" cy="177369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ResNext</a:t>
            </a:r>
            <a:r>
              <a:rPr lang="en-US" altLang="ko-KR" sz="1400" b="1" dirty="0">
                <a:solidFill>
                  <a:prstClr val="black">
                    <a:lumMod val="85000"/>
                    <a:lumOff val="15000"/>
                  </a:prstClr>
                </a:solidFill>
              </a:rPr>
              <a:t>(2017)</a:t>
            </a:r>
          </a:p>
          <a:p>
            <a:pPr>
              <a:lnSpc>
                <a:spcPct val="150000"/>
              </a:lnSpc>
            </a:pPr>
            <a:r>
              <a:rPr lang="en-US" altLang="ko-KR" sz="900" dirty="0">
                <a:solidFill>
                  <a:prstClr val="black">
                    <a:lumMod val="85000"/>
                    <a:lumOff val="15000"/>
                  </a:prstClr>
                </a:solidFill>
              </a:rPr>
              <a:t>https://arxiv.org/abs/1611.05431</a:t>
            </a:r>
          </a:p>
          <a:p>
            <a:pPr>
              <a:lnSpc>
                <a:spcPct val="150000"/>
              </a:lnSpc>
            </a:pPr>
            <a:endParaRPr lang="en-US" altLang="ko-KR" sz="1400" b="1"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587568" y="31876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578511" y="4239173"/>
            <a:ext cx="2818913" cy="523220"/>
          </a:xfrm>
          <a:prstGeom prst="rect">
            <a:avLst/>
          </a:prstGeom>
          <a:noFill/>
        </p:spPr>
        <p:txBody>
          <a:bodyPr wrap="none" rtlCol="0">
            <a:spAutoFit/>
          </a:bodyPr>
          <a:lstStyle/>
          <a:p>
            <a:pPr algn="ctr"/>
            <a:r>
              <a:rPr lang="en-US" altLang="ko-KR" sz="1400" b="1" dirty="0" err="1"/>
              <a:t>ResNext</a:t>
            </a: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https://arxiv.org/abs/1611.05431</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1846217" y="5184624"/>
            <a:ext cx="460581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Cardinality </a:t>
            </a:r>
            <a:r>
              <a:rPr lang="ko-KR" altLang="en-US" sz="1200" dirty="0">
                <a:solidFill>
                  <a:prstClr val="black">
                    <a:lumMod val="85000"/>
                    <a:lumOff val="15000"/>
                  </a:prstClr>
                </a:solidFill>
              </a:rPr>
              <a:t>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채널을 </a:t>
            </a:r>
            <a:r>
              <a:rPr lang="en-US" altLang="ko-KR" sz="900" dirty="0">
                <a:solidFill>
                  <a:prstClr val="black">
                    <a:lumMod val="85000"/>
                    <a:lumOff val="15000"/>
                  </a:prstClr>
                </a:solidFill>
              </a:rPr>
              <a:t>group</a:t>
            </a:r>
            <a:r>
              <a:rPr lang="ko-KR" altLang="en-US" sz="900" dirty="0">
                <a:solidFill>
                  <a:prstClr val="black">
                    <a:lumMod val="85000"/>
                    <a:lumOff val="15000"/>
                  </a:prstClr>
                </a:solidFill>
              </a:rPr>
              <a:t>수로 나누어 모델의 복잡도를 올림</a:t>
            </a:r>
            <a:r>
              <a:rPr lang="en-US" altLang="ko-KR" sz="900" dirty="0">
                <a:solidFill>
                  <a:prstClr val="black">
                    <a:lumMod val="85000"/>
                    <a:lumOff val="15000"/>
                  </a:prstClr>
                </a:solidFill>
              </a:rPr>
              <a:t>,</a:t>
            </a:r>
            <a:r>
              <a:rPr lang="ko-KR" altLang="en-US" sz="900" dirty="0">
                <a:solidFill>
                  <a:prstClr val="black">
                    <a:lumMod val="85000"/>
                    <a:lumOff val="15000"/>
                  </a:prstClr>
                </a:solidFill>
              </a:rPr>
              <a:t> 모델의 크기는 비슷하게 유지</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587568" y="31876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Cardinality</a:t>
            </a:r>
            <a:r>
              <a:rPr lang="ko-KR" altLang="en-US" sz="900" dirty="0">
                <a:solidFill>
                  <a:prstClr val="black">
                    <a:lumMod val="85000"/>
                    <a:lumOff val="15000"/>
                  </a:prstClr>
                </a:solidFill>
              </a:rPr>
              <a:t>는 기존 모델에 적용이 쉽다</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sNext (2) – 2016 | DataCrew">
            <a:extLst>
              <a:ext uri="{FF2B5EF4-FFF2-40B4-BE49-F238E27FC236}">
                <a16:creationId xmlns:a16="http://schemas.microsoft.com/office/drawing/2014/main" id="{BD481DA7-90BB-8132-D6B7-3EA20BF7D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074" y="1693209"/>
            <a:ext cx="7519851" cy="237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01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074" name="Picture 2" descr="ResNext | PyTorch">
            <a:extLst>
              <a:ext uri="{FF2B5EF4-FFF2-40B4-BE49-F238E27FC236}">
                <a16:creationId xmlns:a16="http://schemas.microsoft.com/office/drawing/2014/main" id="{9F68514E-71CD-DED2-C2B5-532CEF9F3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695" y="1449016"/>
            <a:ext cx="3654752" cy="4739876"/>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 name="그림 2">
            <a:extLst>
              <a:ext uri="{FF2B5EF4-FFF2-40B4-BE49-F238E27FC236}">
                <a16:creationId xmlns:a16="http://schemas.microsoft.com/office/drawing/2014/main" id="{EBEB53EE-8A14-2529-175E-89540D36F714}"/>
              </a:ext>
            </a:extLst>
          </p:cNvPr>
          <p:cNvPicPr>
            <a:picLocks noChangeAspect="1"/>
          </p:cNvPicPr>
          <p:nvPr/>
        </p:nvPicPr>
        <p:blipFill>
          <a:blip r:embed="rId4"/>
          <a:stretch>
            <a:fillRect/>
          </a:stretch>
        </p:blipFill>
        <p:spPr>
          <a:xfrm>
            <a:off x="6924873" y="1756792"/>
            <a:ext cx="3878822" cy="4754293"/>
          </a:xfrm>
          <a:prstGeom prst="rect">
            <a:avLst/>
          </a:prstGeom>
        </p:spPr>
      </p:pic>
      <p:sp>
        <p:nvSpPr>
          <p:cNvPr id="18" name="TextBox 17">
            <a:extLst>
              <a:ext uri="{FF2B5EF4-FFF2-40B4-BE49-F238E27FC236}">
                <a16:creationId xmlns:a16="http://schemas.microsoft.com/office/drawing/2014/main" id="{BE1AD03A-36D3-7E40-2814-340C87F1B61E}"/>
              </a:ext>
            </a:extLst>
          </p:cNvPr>
          <p:cNvSpPr txBox="1"/>
          <p:nvPr/>
        </p:nvSpPr>
        <p:spPr>
          <a:xfrm>
            <a:off x="2139385" y="6203308"/>
            <a:ext cx="2337371" cy="307777"/>
          </a:xfrm>
          <a:prstGeom prst="rect">
            <a:avLst/>
          </a:prstGeom>
          <a:noFill/>
        </p:spPr>
        <p:txBody>
          <a:bodyPr wrap="none" rtlCol="0">
            <a:spAutoFit/>
          </a:bodyPr>
          <a:lstStyle/>
          <a:p>
            <a:r>
              <a:rPr lang="en-US" altLang="ko-KR" sz="1400" b="1" dirty="0"/>
              <a:t>ResNext50 Configuration</a:t>
            </a:r>
            <a:endParaRPr lang="ko-KR" altLang="en-US" sz="1400" b="1" dirty="0"/>
          </a:p>
        </p:txBody>
      </p:sp>
      <p:sp>
        <p:nvSpPr>
          <p:cNvPr id="19" name="직사각형 18">
            <a:extLst>
              <a:ext uri="{FF2B5EF4-FFF2-40B4-BE49-F238E27FC236}">
                <a16:creationId xmlns:a16="http://schemas.microsoft.com/office/drawing/2014/main" id="{B2DDEBBD-9486-0AA0-F7B6-8DE1453DA11A}"/>
              </a:ext>
            </a:extLst>
          </p:cNvPr>
          <p:cNvSpPr/>
          <p:nvPr/>
        </p:nvSpPr>
        <p:spPr>
          <a:xfrm>
            <a:off x="3604527" y="2049491"/>
            <a:ext cx="1437155"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BE9E61-81AE-AA6E-1D21-452CC50C21E8}"/>
              </a:ext>
            </a:extLst>
          </p:cNvPr>
          <p:cNvSpPr/>
          <p:nvPr/>
        </p:nvSpPr>
        <p:spPr>
          <a:xfrm>
            <a:off x="3604527" y="2638697"/>
            <a:ext cx="1437155" cy="50509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CA3AF8BF-0645-09D4-933A-69490706CAF5}"/>
              </a:ext>
            </a:extLst>
          </p:cNvPr>
          <p:cNvSpPr/>
          <p:nvPr/>
        </p:nvSpPr>
        <p:spPr>
          <a:xfrm>
            <a:off x="3604526" y="3158210"/>
            <a:ext cx="1437155" cy="50509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A45D252F-B0DF-D90B-90A7-5DD8526FADC3}"/>
              </a:ext>
            </a:extLst>
          </p:cNvPr>
          <p:cNvSpPr/>
          <p:nvPr/>
        </p:nvSpPr>
        <p:spPr>
          <a:xfrm>
            <a:off x="3604526" y="3677723"/>
            <a:ext cx="1437155" cy="58076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8DEBC882-D6E9-A303-9784-65A1FE94CD77}"/>
              </a:ext>
            </a:extLst>
          </p:cNvPr>
          <p:cNvSpPr/>
          <p:nvPr/>
        </p:nvSpPr>
        <p:spPr>
          <a:xfrm>
            <a:off x="7242709" y="1832002"/>
            <a:ext cx="980536"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77255DEA-DABD-B3C8-C28D-E322DDFF23D3}"/>
              </a:ext>
            </a:extLst>
          </p:cNvPr>
          <p:cNvSpPr/>
          <p:nvPr/>
        </p:nvSpPr>
        <p:spPr>
          <a:xfrm>
            <a:off x="7242709" y="2514741"/>
            <a:ext cx="1140821"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C32CF358-370B-96C1-91C2-50CB855B1C12}"/>
              </a:ext>
            </a:extLst>
          </p:cNvPr>
          <p:cNvSpPr/>
          <p:nvPr/>
        </p:nvSpPr>
        <p:spPr>
          <a:xfrm>
            <a:off x="7242709" y="3180699"/>
            <a:ext cx="1140821" cy="10450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AD790E2-FF3C-4C5F-54B9-E5176C3E3067}"/>
              </a:ext>
            </a:extLst>
          </p:cNvPr>
          <p:cNvSpPr/>
          <p:nvPr/>
        </p:nvSpPr>
        <p:spPr>
          <a:xfrm>
            <a:off x="7242709" y="4302480"/>
            <a:ext cx="1140821" cy="55897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3D4CF248-9462-32DF-7380-A37EF9382FE3}"/>
              </a:ext>
            </a:extLst>
          </p:cNvPr>
          <p:cNvCxnSpPr>
            <a:cxnSpLocks/>
            <a:stCxn id="19" idx="3"/>
            <a:endCxn id="28" idx="1"/>
          </p:cNvCxnSpPr>
          <p:nvPr/>
        </p:nvCxnSpPr>
        <p:spPr>
          <a:xfrm flipV="1">
            <a:off x="5041682" y="2126605"/>
            <a:ext cx="2201027" cy="217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4487928-7C5F-BD1F-B741-49DB028911E4}"/>
              </a:ext>
            </a:extLst>
          </p:cNvPr>
          <p:cNvCxnSpPr>
            <a:cxnSpLocks/>
            <a:stCxn id="23" idx="3"/>
            <a:endCxn id="33" idx="1"/>
          </p:cNvCxnSpPr>
          <p:nvPr/>
        </p:nvCxnSpPr>
        <p:spPr>
          <a:xfrm flipV="1">
            <a:off x="5041682" y="2809344"/>
            <a:ext cx="2201027" cy="81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E0D5FCE-5DDD-0DBA-3558-70A110D8F23E}"/>
              </a:ext>
            </a:extLst>
          </p:cNvPr>
          <p:cNvCxnSpPr>
            <a:cxnSpLocks/>
            <a:stCxn id="24" idx="3"/>
            <a:endCxn id="34" idx="1"/>
          </p:cNvCxnSpPr>
          <p:nvPr/>
        </p:nvCxnSpPr>
        <p:spPr>
          <a:xfrm>
            <a:off x="5041681" y="3410759"/>
            <a:ext cx="2201028" cy="292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CDB7485A-1A65-B335-DDDB-7358A471C392}"/>
              </a:ext>
            </a:extLst>
          </p:cNvPr>
          <p:cNvCxnSpPr>
            <a:cxnSpLocks/>
            <a:stCxn id="25" idx="3"/>
            <a:endCxn id="35" idx="1"/>
          </p:cNvCxnSpPr>
          <p:nvPr/>
        </p:nvCxnSpPr>
        <p:spPr>
          <a:xfrm>
            <a:off x="5041681" y="3968107"/>
            <a:ext cx="2201028" cy="613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59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FBAA55CE-2F8C-4A5A-1760-B55750FD6CA0}"/>
              </a:ext>
            </a:extLst>
          </p:cNvPr>
          <p:cNvPicPr>
            <a:picLocks noChangeAspect="1"/>
          </p:cNvPicPr>
          <p:nvPr/>
        </p:nvPicPr>
        <p:blipFill>
          <a:blip r:embed="rId2"/>
          <a:stretch>
            <a:fillRect/>
          </a:stretch>
        </p:blipFill>
        <p:spPr>
          <a:xfrm>
            <a:off x="6448887" y="2128921"/>
            <a:ext cx="5320254" cy="4145735"/>
          </a:xfrm>
          <a:prstGeom prst="rect">
            <a:avLst/>
          </a:prstGeom>
        </p:spPr>
      </p:pic>
      <p:pic>
        <p:nvPicPr>
          <p:cNvPr id="9" name="그림 8">
            <a:extLst>
              <a:ext uri="{FF2B5EF4-FFF2-40B4-BE49-F238E27FC236}">
                <a16:creationId xmlns:a16="http://schemas.microsoft.com/office/drawing/2014/main" id="{5E5EC353-7C2E-9271-DB27-8B8C1F48498E}"/>
              </a:ext>
            </a:extLst>
          </p:cNvPr>
          <p:cNvPicPr>
            <a:picLocks noChangeAspect="1"/>
          </p:cNvPicPr>
          <p:nvPr/>
        </p:nvPicPr>
        <p:blipFill>
          <a:blip r:embed="rId3"/>
          <a:stretch>
            <a:fillRect/>
          </a:stretch>
        </p:blipFill>
        <p:spPr>
          <a:xfrm>
            <a:off x="1487836" y="1686859"/>
            <a:ext cx="4130044" cy="422714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1125398" y="5966879"/>
            <a:ext cx="4854919" cy="307777"/>
          </a:xfrm>
          <a:prstGeom prst="rect">
            <a:avLst/>
          </a:prstGeom>
          <a:noFill/>
        </p:spPr>
        <p:txBody>
          <a:bodyPr wrap="none" rtlCol="0">
            <a:spAutoFit/>
          </a:bodyPr>
          <a:lstStyle/>
          <a:p>
            <a:r>
              <a:rPr lang="en-US" altLang="ko-KR" sz="1400" b="1" dirty="0"/>
              <a:t>Cardinality =8 </a:t>
            </a:r>
            <a:r>
              <a:rPr lang="ko-KR" altLang="en-US" sz="1400" b="1" dirty="0"/>
              <a:t>예시</a:t>
            </a:r>
            <a:r>
              <a:rPr lang="en-US" altLang="ko-KR" sz="1400" b="1" dirty="0"/>
              <a:t>, Independent Channel = 128/8=16</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776756" y="5046701"/>
            <a:ext cx="1741714" cy="1610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flipV="1">
            <a:off x="4563291" y="3159835"/>
            <a:ext cx="3213465" cy="1967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709031" y="2998726"/>
            <a:ext cx="854260" cy="322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7776756" y="5858775"/>
            <a:ext cx="2573012" cy="307777"/>
          </a:xfrm>
          <a:prstGeom prst="rect">
            <a:avLst/>
          </a:prstGeom>
          <a:noFill/>
        </p:spPr>
        <p:txBody>
          <a:bodyPr wrap="none" rtlCol="0">
            <a:spAutoFit/>
          </a:bodyPr>
          <a:lstStyle/>
          <a:p>
            <a:r>
              <a:rPr lang="en-US" altLang="ko-KR" sz="1400" b="1" dirty="0" err="1">
                <a:solidFill>
                  <a:srgbClr val="FFC000"/>
                </a:solidFill>
              </a:rPr>
              <a:t>ResNext</a:t>
            </a:r>
            <a:r>
              <a:rPr lang="en-US" altLang="ko-KR" sz="1400" b="1" dirty="0">
                <a:solidFill>
                  <a:srgbClr val="FFC000"/>
                </a:solidFill>
              </a:rPr>
              <a:t> Bottleneck Module</a:t>
            </a:r>
            <a:endParaRPr lang="ko-KR" altLang="en-US" sz="1400" b="1" dirty="0">
              <a:solidFill>
                <a:srgbClr val="FFC000"/>
              </a:solidFill>
            </a:endParaRPr>
          </a:p>
        </p:txBody>
      </p:sp>
      <p:sp>
        <p:nvSpPr>
          <p:cNvPr id="27" name="직사각형 26">
            <a:extLst>
              <a:ext uri="{FF2B5EF4-FFF2-40B4-BE49-F238E27FC236}">
                <a16:creationId xmlns:a16="http://schemas.microsoft.com/office/drawing/2014/main" id="{8A22DFCE-0949-D211-8C11-7C7352ED50A9}"/>
              </a:ext>
            </a:extLst>
          </p:cNvPr>
          <p:cNvSpPr/>
          <p:nvPr/>
        </p:nvSpPr>
        <p:spPr>
          <a:xfrm>
            <a:off x="6756159" y="2488483"/>
            <a:ext cx="3432869" cy="19454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2D1A6B86-FBDB-3DA4-3D35-7210FE4D9735}"/>
              </a:ext>
            </a:extLst>
          </p:cNvPr>
          <p:cNvCxnSpPr>
            <a:cxnSpLocks/>
            <a:stCxn id="27" idx="1"/>
            <a:endCxn id="22" idx="3"/>
          </p:cNvCxnSpPr>
          <p:nvPr/>
        </p:nvCxnSpPr>
        <p:spPr>
          <a:xfrm flipH="1">
            <a:off x="4563291" y="2585755"/>
            <a:ext cx="2192868" cy="574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4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276457" cy="307777"/>
          </a:xfrm>
          <a:prstGeom prst="rect">
            <a:avLst/>
          </a:prstGeom>
          <a:noFill/>
        </p:spPr>
        <p:txBody>
          <a:bodyPr wrap="none" rtlCol="0">
            <a:spAutoFit/>
          </a:bodyPr>
          <a:lstStyle/>
          <a:p>
            <a:r>
              <a:rPr lang="en-US" altLang="ko-KR" sz="1400" b="1" dirty="0" err="1"/>
              <a:t>Resnext</a:t>
            </a:r>
            <a:r>
              <a:rPr lang="ko-KR" altLang="en-US" sz="1400" b="1" dirty="0"/>
              <a:t> </a:t>
            </a:r>
            <a:r>
              <a:rPr lang="en-US" altLang="ko-KR" sz="1400" b="1" dirty="0"/>
              <a:t>Implementation</a:t>
            </a:r>
            <a:endParaRPr lang="ko-KR" altLang="en-US" sz="1400" b="1" dirty="0"/>
          </a:p>
        </p:txBody>
      </p:sp>
      <p:sp>
        <p:nvSpPr>
          <p:cNvPr id="2" name="직사각형 1"/>
          <p:cNvSpPr/>
          <p:nvPr/>
        </p:nvSpPr>
        <p:spPr>
          <a:xfrm>
            <a:off x="2512150" y="3724960"/>
            <a:ext cx="7124700" cy="276999"/>
          </a:xfrm>
          <a:prstGeom prst="rect">
            <a:avLst/>
          </a:prstGeom>
        </p:spPr>
        <p:txBody>
          <a:bodyPr wrap="square">
            <a:spAutoFit/>
          </a:bodyPr>
          <a:lstStyle/>
          <a:p>
            <a:r>
              <a:rPr lang="en-US" altLang="ko-KR" sz="1200" dirty="0">
                <a:hlinkClick r:id="rId3"/>
              </a:rPr>
              <a:t>https://github.com/gellston/DeepLearningStudy/blob/main/torch/model/ResNextnet50.py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91444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3" name="직사각형 12">
            <a:extLst>
              <a:ext uri="{FF2B5EF4-FFF2-40B4-BE49-F238E27FC236}">
                <a16:creationId xmlns:a16="http://schemas.microsoft.com/office/drawing/2014/main" id="{8BF9C7F6-14D4-D6C8-BAE1-EE204F1F4115}"/>
              </a:ext>
            </a:extLst>
          </p:cNvPr>
          <p:cNvSpPr/>
          <p:nvPr/>
        </p:nvSpPr>
        <p:spPr>
          <a:xfrm>
            <a:off x="3272740" y="5181241"/>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Cardinality </a:t>
            </a:r>
            <a:r>
              <a:rPr lang="ko-KR" altLang="en-US" sz="1200" dirty="0">
                <a:solidFill>
                  <a:prstClr val="black">
                    <a:lumMod val="85000"/>
                    <a:lumOff val="15000"/>
                  </a:prstClr>
                </a:solidFill>
              </a:rPr>
              <a:t>적용으로</a:t>
            </a:r>
            <a:r>
              <a:rPr lang="en-US" altLang="ko-KR" sz="1200" dirty="0">
                <a:solidFill>
                  <a:prstClr val="black">
                    <a:lumMod val="85000"/>
                    <a:lumOff val="15000"/>
                  </a:prstClr>
                </a:solidFill>
              </a:rPr>
              <a:t> Complexity </a:t>
            </a:r>
            <a:r>
              <a:rPr lang="ko-KR" altLang="en-US" sz="1200" dirty="0">
                <a:solidFill>
                  <a:prstClr val="black">
                    <a:lumMod val="85000"/>
                    <a:lumOff val="15000"/>
                  </a:prstClr>
                </a:solidFill>
              </a:rPr>
              <a:t>증가</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Complexity</a:t>
            </a:r>
            <a:r>
              <a:rPr lang="ko-KR" altLang="en-US" sz="900" dirty="0">
                <a:solidFill>
                  <a:prstClr val="black">
                    <a:lumMod val="85000"/>
                    <a:lumOff val="15000"/>
                  </a:prstClr>
                </a:solidFill>
              </a:rPr>
              <a:t>증가를 통해 정확도를 향상시키고 모델의 크기는 비슷하게 유지</a:t>
            </a:r>
          </a:p>
        </p:txBody>
      </p:sp>
      <p:pic>
        <p:nvPicPr>
          <p:cNvPr id="4098" name="Picture 2" descr="논문 읽기] ResNext(2017) 리뷰, Aggregated Residual Transformations for Deep  Neural Networks">
            <a:extLst>
              <a:ext uri="{FF2B5EF4-FFF2-40B4-BE49-F238E27FC236}">
                <a16:creationId xmlns:a16="http://schemas.microsoft.com/office/drawing/2014/main" id="{2467D5D4-3965-4503-129F-3F48AC9C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910" y="1495952"/>
            <a:ext cx="4505115" cy="34909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논문 리뷰] ResNeXt : Aggregated Residual Transformations for Deep Neural  Networks :: Just Give Me The Code">
            <a:extLst>
              <a:ext uri="{FF2B5EF4-FFF2-40B4-BE49-F238E27FC236}">
                <a16:creationId xmlns:a16="http://schemas.microsoft.com/office/drawing/2014/main" id="{FFFAC786-BFE1-E0F8-8BB3-07EA0E7E5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1740209"/>
            <a:ext cx="4514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298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4956600" y="4283655"/>
            <a:ext cx="3016477" cy="1196610"/>
          </a:xfrm>
          <a:prstGeom prst="rect">
            <a:avLst/>
          </a:prstGeom>
        </p:spPr>
        <p:txBody>
          <a:bodyPr wrap="square">
            <a:spAutoFit/>
          </a:bodyPr>
          <a:lstStyle/>
          <a:p>
            <a:pPr>
              <a:lnSpc>
                <a:spcPct val="150000"/>
              </a:lnSpc>
            </a:pPr>
            <a:r>
              <a:rPr lang="en-US" altLang="ko-KR" sz="1400" b="1" dirty="0"/>
              <a:t>Rethinking Channel Dimensions </a:t>
            </a:r>
            <a:br>
              <a:rPr lang="en-US" altLang="ko-KR" sz="1400" b="1" dirty="0"/>
            </a:br>
            <a:r>
              <a:rPr lang="en-US" altLang="ko-KR" sz="1400" b="1" dirty="0"/>
              <a:t>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grpSp>
        <p:nvGrpSpPr>
          <p:cNvPr id="41" name="그룹 40">
            <a:extLst>
              <a:ext uri="{FF2B5EF4-FFF2-40B4-BE49-F238E27FC236}">
                <a16:creationId xmlns:a16="http://schemas.microsoft.com/office/drawing/2014/main" id="{E3019FF4-A6F2-6681-CD10-751D12B0F822}"/>
              </a:ext>
            </a:extLst>
          </p:cNvPr>
          <p:cNvGrpSpPr/>
          <p:nvPr/>
        </p:nvGrpSpPr>
        <p:grpSpPr>
          <a:xfrm>
            <a:off x="8046754" y="4150270"/>
            <a:ext cx="1179037" cy="1179037"/>
            <a:chOff x="1941534" y="1991667"/>
            <a:chExt cx="864296" cy="864296"/>
          </a:xfrm>
        </p:grpSpPr>
        <p:sp>
          <p:nvSpPr>
            <p:cNvPr id="43" name="타원형 설명선 53">
              <a:extLst>
                <a:ext uri="{FF2B5EF4-FFF2-40B4-BE49-F238E27FC236}">
                  <a16:creationId xmlns:a16="http://schemas.microsoft.com/office/drawing/2014/main" id="{FFEBBF2D-BE4B-3D82-7EFC-34F5A564712F}"/>
                </a:ext>
              </a:extLst>
            </p:cNvPr>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2021</a:t>
              </a:r>
              <a:endParaRPr lang="ko-KR" altLang="en-US" dirty="0">
                <a:solidFill>
                  <a:prstClr val="white"/>
                </a:solidFill>
              </a:endParaRPr>
            </a:p>
          </p:txBody>
        </p:sp>
        <p:sp>
          <p:nvSpPr>
            <p:cNvPr id="44" name="타원 43">
              <a:extLst>
                <a:ext uri="{FF2B5EF4-FFF2-40B4-BE49-F238E27FC236}">
                  <a16:creationId xmlns:a16="http://schemas.microsoft.com/office/drawing/2014/main" id="{122469A1-AB00-DD86-708F-0602AF35AEB5}"/>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원호 44">
              <a:extLst>
                <a:ext uri="{FF2B5EF4-FFF2-40B4-BE49-F238E27FC236}">
                  <a16:creationId xmlns:a16="http://schemas.microsoft.com/office/drawing/2014/main" id="{27E5CE88-B8CD-0477-61CC-5DAD9275CD94}"/>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6" name="직사각형 45">
            <a:extLst>
              <a:ext uri="{FF2B5EF4-FFF2-40B4-BE49-F238E27FC236}">
                <a16:creationId xmlns:a16="http://schemas.microsoft.com/office/drawing/2014/main" id="{BD4188A4-4B15-219B-7560-3D99D378DD3D}"/>
              </a:ext>
            </a:extLst>
          </p:cNvPr>
          <p:cNvSpPr/>
          <p:nvPr/>
        </p:nvSpPr>
        <p:spPr>
          <a:xfrm>
            <a:off x="7518158" y="2210604"/>
            <a:ext cx="4990206" cy="1104277"/>
          </a:xfrm>
          <a:prstGeom prst="rect">
            <a:avLst/>
          </a:prstGeom>
        </p:spPr>
        <p:txBody>
          <a:bodyPr wrap="square">
            <a:spAutoFit/>
          </a:bodyPr>
          <a:lstStyle/>
          <a:p>
            <a:pPr>
              <a:lnSpc>
                <a:spcPct val="150000"/>
              </a:lnSpc>
            </a:pPr>
            <a:r>
              <a:rPr lang="en-US" altLang="ko-KR" sz="1400" b="1" dirty="0" err="1"/>
              <a:t>NFNet</a:t>
            </a:r>
            <a:r>
              <a:rPr lang="ko-KR" altLang="en-US" sz="1400" b="1" dirty="0"/>
              <a:t> </a:t>
            </a:r>
            <a:r>
              <a:rPr lang="en-US" altLang="ko-KR" sz="1400" b="1" dirty="0"/>
              <a:t>(2021)</a:t>
            </a:r>
          </a:p>
          <a:p>
            <a:pPr>
              <a:lnSpc>
                <a:spcPct val="150000"/>
              </a:lnSpc>
            </a:pPr>
            <a:r>
              <a:rPr lang="en-US" altLang="ko-KR" sz="1100" b="0" i="0" strike="noStrike" dirty="0">
                <a:effectLst/>
                <a:latin typeface="Lucida Grande"/>
              </a:rPr>
              <a:t>Andrew Brock</a:t>
            </a:r>
            <a:r>
              <a:rPr lang="en-US" altLang="ko-KR" sz="1100" b="0" i="0" dirty="0">
                <a:effectLst/>
                <a:latin typeface="Lucida Grande"/>
              </a:rPr>
              <a:t>, </a:t>
            </a:r>
            <a:r>
              <a:rPr lang="en-US" altLang="ko-KR" sz="1100" b="0" i="0" strike="noStrike" dirty="0">
                <a:effectLst/>
                <a:latin typeface="Lucida Grande"/>
              </a:rPr>
              <a:t>Soham De</a:t>
            </a:r>
            <a:r>
              <a:rPr lang="en-US" altLang="ko-KR" sz="1100" b="0" i="0" dirty="0">
                <a:effectLst/>
                <a:latin typeface="Lucida Grande"/>
              </a:rPr>
              <a:t>, </a:t>
            </a:r>
            <a:br>
              <a:rPr lang="en-US" altLang="ko-KR" sz="1100" b="0" i="0" dirty="0">
                <a:effectLst/>
                <a:latin typeface="Lucida Grande"/>
              </a:rPr>
            </a:br>
            <a:r>
              <a:rPr lang="en-US" altLang="ko-KR" sz="1100" b="0" i="0" strike="noStrike" dirty="0">
                <a:effectLst/>
                <a:latin typeface="Lucida Grande"/>
              </a:rPr>
              <a:t>Samuel L. Smith</a:t>
            </a:r>
            <a:r>
              <a:rPr lang="en-US" altLang="ko-KR" sz="1100" b="0" i="0" dirty="0">
                <a:effectLst/>
                <a:latin typeface="Lucida Grande"/>
              </a:rPr>
              <a:t>, </a:t>
            </a:r>
            <a:r>
              <a:rPr lang="en-US" altLang="ko-KR" sz="1100" b="0" i="0" strike="noStrike" dirty="0">
                <a:effectLst/>
                <a:latin typeface="Lucida Grande"/>
              </a:rPr>
              <a:t>Karen </a:t>
            </a:r>
            <a:r>
              <a:rPr lang="en-US" altLang="ko-KR" sz="1100" b="0" i="0" strike="noStrike" dirty="0" err="1">
                <a:effectLst/>
                <a:latin typeface="Lucida Grande"/>
              </a:rPr>
              <a:t>Simonyan</a:t>
            </a:r>
            <a:endParaRPr lang="en-US" altLang="ko-KR" sz="1100" dirty="0"/>
          </a:p>
          <a:p>
            <a:pPr>
              <a:lnSpc>
                <a:spcPct val="150000"/>
              </a:lnSpc>
            </a:pPr>
            <a:r>
              <a:rPr lang="en-US" altLang="ko-KR" sz="900" dirty="0">
                <a:solidFill>
                  <a:prstClr val="black">
                    <a:lumMod val="85000"/>
                    <a:lumOff val="15000"/>
                  </a:prstClr>
                </a:solidFill>
              </a:rPr>
              <a:t>https://arxiv.org/abs/2102.06171</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spid="_x0000_s1026" name="비트맵 이미지" r:id="rId4" imgW="13268160" imgH="5572080" progId="Paint.Picture">
                  <p:embed/>
                </p:oleObj>
              </mc:Choice>
              <mc:Fallback>
                <p:oleObj name="비트맵 이미지" r:id="rId4" imgW="13268160" imgH="5572080" progId="Paint.Picture">
                  <p:embed/>
                  <p:pic>
                    <p:nvPicPr>
                      <p:cNvPr id="0" name=""/>
                      <p:cNvPicPr/>
                      <p:nvPr/>
                    </p:nvPicPr>
                    <p:blipFill>
                      <a:blip r:embed="rId5"/>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err="1">
                <a:solidFill>
                  <a:srgbClr val="000000"/>
                </a:solidFill>
                <a:latin typeface="Lucida Grande"/>
              </a:rPr>
              <a:t>NFNet</a:t>
            </a:r>
            <a:r>
              <a:rPr lang="en-US" altLang="ko-KR" sz="1400" b="1" dirty="0">
                <a:solidFill>
                  <a:srgbClr val="000000"/>
                </a:solidFill>
                <a:latin typeface="Lucida Grande"/>
              </a:rPr>
              <a:t> </a:t>
            </a:r>
            <a:r>
              <a:rPr lang="en-US" altLang="ko-KR" sz="1400" b="1" dirty="0"/>
              <a:t>(2021) - Andrew Brock</a:t>
            </a:r>
            <a:br>
              <a:rPr lang="en-US" altLang="ko-KR" sz="1400" b="1" dirty="0"/>
            </a:br>
            <a:r>
              <a:rPr lang="en-US" altLang="ko-KR" sz="1400" dirty="0">
                <a:solidFill>
                  <a:prstClr val="black">
                    <a:lumMod val="85000"/>
                    <a:lumOff val="15000"/>
                  </a:prstClr>
                </a:solidFill>
                <a:hlinkClick r:id="rId3"/>
              </a:rPr>
              <a:t>https://arxiv.org/abs/2102.06171</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913918" y="5328015"/>
            <a:ext cx="3594833" cy="1081193"/>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Normalization Free</a:t>
            </a:r>
          </a:p>
          <a:p>
            <a:pPr algn="ctr">
              <a:lnSpc>
                <a:spcPct val="150000"/>
              </a:lnSpc>
            </a:pPr>
            <a:r>
              <a:rPr lang="en-US" altLang="ko-KR" sz="900" dirty="0">
                <a:solidFill>
                  <a:prstClr val="black">
                    <a:lumMod val="85000"/>
                    <a:lumOff val="15000"/>
                  </a:prstClr>
                </a:solidFill>
              </a:rPr>
              <a:t>Normalization</a:t>
            </a:r>
            <a:r>
              <a:rPr lang="ko-KR" altLang="en-US" sz="900" dirty="0">
                <a:solidFill>
                  <a:prstClr val="black">
                    <a:lumMod val="85000"/>
                    <a:lumOff val="15000"/>
                  </a:prstClr>
                </a:solidFill>
              </a:rPr>
              <a:t>을 제거하여 배치사이즈 </a:t>
            </a:r>
            <a:endParaRPr lang="en-US" altLang="ko-KR" sz="9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Independent</a:t>
            </a:r>
            <a:r>
              <a:rPr lang="ko-KR" altLang="en-US" sz="900" dirty="0">
                <a:solidFill>
                  <a:prstClr val="black">
                    <a:lumMod val="85000"/>
                    <a:lumOff val="15000"/>
                  </a:prstClr>
                </a:solidFill>
              </a:rPr>
              <a:t>하도록 설계</a:t>
            </a:r>
          </a:p>
        </p:txBody>
      </p:sp>
      <p:sp>
        <p:nvSpPr>
          <p:cNvPr id="11" name="직사각형 10">
            <a:extLst>
              <a:ext uri="{FF2B5EF4-FFF2-40B4-BE49-F238E27FC236}">
                <a16:creationId xmlns:a16="http://schemas.microsoft.com/office/drawing/2014/main" id="{0FC3FDEC-0498-BE5B-258D-851E3C03EF01}"/>
              </a:ext>
            </a:extLst>
          </p:cNvPr>
          <p:cNvSpPr/>
          <p:nvPr/>
        </p:nvSpPr>
        <p:spPr>
          <a:xfrm>
            <a:off x="4936868" y="5328015"/>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Weight Standardization</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를 정규화 하여 </a:t>
            </a:r>
            <a:r>
              <a:rPr lang="en-US" altLang="ko-KR" sz="900" dirty="0">
                <a:solidFill>
                  <a:prstClr val="black">
                    <a:lumMod val="85000"/>
                    <a:lumOff val="15000"/>
                  </a:prstClr>
                </a:solidFill>
              </a:rPr>
              <a:t>cost</a:t>
            </a:r>
            <a:r>
              <a:rPr lang="ko-KR" altLang="en-US" sz="900" dirty="0">
                <a:solidFill>
                  <a:prstClr val="black">
                    <a:lumMod val="85000"/>
                    <a:lumOff val="15000"/>
                  </a:prstClr>
                </a:solidFill>
              </a:rPr>
              <a:t>함수를 </a:t>
            </a:r>
            <a:r>
              <a:rPr lang="en-US" altLang="ko-KR" sz="900" dirty="0">
                <a:solidFill>
                  <a:prstClr val="black">
                    <a:lumMod val="85000"/>
                    <a:lumOff val="15000"/>
                  </a:prstClr>
                </a:solidFill>
              </a:rPr>
              <a:t>smooth</a:t>
            </a:r>
            <a:r>
              <a:rPr lang="ko-KR" altLang="en-US" sz="900" dirty="0">
                <a:solidFill>
                  <a:prstClr val="black">
                    <a:lumMod val="85000"/>
                    <a:lumOff val="15000"/>
                  </a:prstClr>
                </a:solidFill>
              </a:rPr>
              <a:t>하게 유도</a:t>
            </a:r>
          </a:p>
        </p:txBody>
      </p:sp>
      <p:sp>
        <p:nvSpPr>
          <p:cNvPr id="13" name="직사각형 12">
            <a:extLst>
              <a:ext uri="{FF2B5EF4-FFF2-40B4-BE49-F238E27FC236}">
                <a16:creationId xmlns:a16="http://schemas.microsoft.com/office/drawing/2014/main" id="{B15093CB-D0D4-8E82-7465-EF57C2892FD8}"/>
              </a:ext>
            </a:extLst>
          </p:cNvPr>
          <p:cNvSpPr/>
          <p:nvPr/>
        </p:nvSpPr>
        <p:spPr>
          <a:xfrm>
            <a:off x="8104437" y="5328015"/>
            <a:ext cx="222293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AGC</a:t>
            </a:r>
          </a:p>
          <a:p>
            <a:pPr algn="ctr">
              <a:lnSpc>
                <a:spcPct val="150000"/>
              </a:lnSpc>
            </a:pPr>
            <a:r>
              <a:rPr lang="en-US" altLang="ko-KR" sz="900" dirty="0">
                <a:solidFill>
                  <a:prstClr val="black">
                    <a:lumMod val="85000"/>
                    <a:lumOff val="15000"/>
                  </a:prstClr>
                </a:solidFill>
              </a:rPr>
              <a:t>Internal covariate shift</a:t>
            </a:r>
            <a:endParaRPr lang="ko-KR" altLang="en-US" sz="900" dirty="0">
              <a:solidFill>
                <a:prstClr val="black">
                  <a:lumMod val="85000"/>
                  <a:lumOff val="15000"/>
                </a:prstClr>
              </a:solidFill>
            </a:endParaRPr>
          </a:p>
        </p:txBody>
      </p:sp>
      <p:pic>
        <p:nvPicPr>
          <p:cNvPr id="1026" name="Picture 2" descr="NFNets Explained — DeepMind's New State-Of-The-Art Image Classifier | by  James Loy | Towards Data Science">
            <a:extLst>
              <a:ext uri="{FF2B5EF4-FFF2-40B4-BE49-F238E27FC236}">
                <a16:creationId xmlns:a16="http://schemas.microsoft.com/office/drawing/2014/main" id="{4FC13CDD-9C72-4936-2131-9AEC36952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882" y="1536843"/>
            <a:ext cx="3585311" cy="292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1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3" y="2638904"/>
            <a:ext cx="176178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a:off x="2961626" y="2792793"/>
            <a:ext cx="3506187" cy="2642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463912"/>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2961626" y="2301416"/>
            <a:ext cx="3506187" cy="1316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8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2" y="5724661"/>
            <a:ext cx="2223341"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3766918" y="2142309"/>
            <a:ext cx="2700894" cy="3736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751295"/>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766918" y="2142309"/>
            <a:ext cx="2700895" cy="17628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Tree>
    <p:extLst>
      <p:ext uri="{BB962C8B-B14F-4D97-AF65-F5344CB8AC3E}">
        <p14:creationId xmlns:p14="http://schemas.microsoft.com/office/powerpoint/2010/main" val="378850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C722A8E-740B-5AD9-FE8A-094BAD712286}"/>
              </a:ext>
            </a:extLst>
          </p:cNvPr>
          <p:cNvPicPr>
            <a:picLocks noChangeAspect="1"/>
          </p:cNvPicPr>
          <p:nvPr/>
        </p:nvPicPr>
        <p:blipFill>
          <a:blip r:embed="rId2"/>
          <a:stretch>
            <a:fillRect/>
          </a:stretch>
        </p:blipFill>
        <p:spPr>
          <a:xfrm>
            <a:off x="5483125" y="1567542"/>
            <a:ext cx="5998345" cy="500307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53936" y="5833957"/>
            <a:ext cx="3342838" cy="307777"/>
          </a:xfrm>
          <a:prstGeom prst="rect">
            <a:avLst/>
          </a:prstGeom>
          <a:noFill/>
        </p:spPr>
        <p:txBody>
          <a:bodyPr wrap="none" rtlCol="0">
            <a:spAutoFit/>
          </a:bodyPr>
          <a:lstStyle/>
          <a:p>
            <a:r>
              <a:rPr lang="en-US" altLang="ko-KR" sz="1400" b="1" dirty="0"/>
              <a:t>Weight Standardization Conv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885064" y="6355788"/>
            <a:ext cx="1022320" cy="1582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2C5B3BF9-E75B-E918-085B-09F1C57C1605}"/>
              </a:ext>
            </a:extLst>
          </p:cNvPr>
          <p:cNvSpPr/>
          <p:nvPr/>
        </p:nvSpPr>
        <p:spPr>
          <a:xfrm>
            <a:off x="5682713" y="3803546"/>
            <a:ext cx="4010214" cy="22627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125355" y="4153989"/>
            <a:ext cx="2557358" cy="780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7818449" y="3495769"/>
            <a:ext cx="2976584" cy="307777"/>
          </a:xfrm>
          <a:prstGeom prst="rect">
            <a:avLst/>
          </a:prstGeom>
          <a:noFill/>
        </p:spPr>
        <p:txBody>
          <a:bodyPr wrap="none" rtlCol="0">
            <a:spAutoFit/>
          </a:bodyPr>
          <a:lstStyle/>
          <a:p>
            <a:r>
              <a:rPr lang="en-US" altLang="ko-KR" sz="1400" b="1" dirty="0">
                <a:highlight>
                  <a:srgbClr val="FFD147"/>
                </a:highlight>
              </a:rPr>
              <a:t>Weight Standardization for filter</a:t>
            </a:r>
            <a:endParaRPr lang="ko-KR" altLang="en-US" sz="1400" b="1" dirty="0">
              <a:highlight>
                <a:srgbClr val="FFD147"/>
              </a:highlight>
            </a:endParaRPr>
          </a:p>
        </p:txBody>
      </p:sp>
    </p:spTree>
    <p:extLst>
      <p:ext uri="{BB962C8B-B14F-4D97-AF65-F5344CB8AC3E}">
        <p14:creationId xmlns:p14="http://schemas.microsoft.com/office/powerpoint/2010/main" val="1295764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4871675" y="5000551"/>
            <a:ext cx="2518318" cy="307777"/>
          </a:xfrm>
          <a:prstGeom prst="rect">
            <a:avLst/>
          </a:prstGeom>
          <a:noFill/>
        </p:spPr>
        <p:txBody>
          <a:bodyPr wrap="none" rtlCol="0">
            <a:spAutoFit/>
          </a:bodyPr>
          <a:lstStyle/>
          <a:p>
            <a:r>
              <a:rPr lang="en-US" altLang="ko-KR" sz="1400" b="1" dirty="0"/>
              <a:t>Adaptive Gradient Clipping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822422A5-E26A-4365-2FDA-1D1456C84F30}"/>
              </a:ext>
            </a:extLst>
          </p:cNvPr>
          <p:cNvPicPr>
            <a:picLocks noChangeAspect="1"/>
          </p:cNvPicPr>
          <p:nvPr/>
        </p:nvPicPr>
        <p:blipFill>
          <a:blip r:embed="rId3"/>
          <a:stretch>
            <a:fillRect/>
          </a:stretch>
        </p:blipFill>
        <p:spPr>
          <a:xfrm>
            <a:off x="2600890" y="3112281"/>
            <a:ext cx="7419975" cy="1381125"/>
          </a:xfrm>
          <a:prstGeom prst="rect">
            <a:avLst/>
          </a:prstGeom>
        </p:spPr>
      </p:pic>
      <p:sp>
        <p:nvSpPr>
          <p:cNvPr id="15" name="직사각형 14">
            <a:extLst>
              <a:ext uri="{FF2B5EF4-FFF2-40B4-BE49-F238E27FC236}">
                <a16:creationId xmlns:a16="http://schemas.microsoft.com/office/drawing/2014/main" id="{5EDE962A-3AC4-4865-7A84-E1C9BC4FB64E}"/>
              </a:ext>
            </a:extLst>
          </p:cNvPr>
          <p:cNvSpPr/>
          <p:nvPr/>
        </p:nvSpPr>
        <p:spPr>
          <a:xfrm>
            <a:off x="3762102" y="3967898"/>
            <a:ext cx="6148251" cy="2786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9293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516907" cy="307777"/>
          </a:xfrm>
          <a:prstGeom prst="rect">
            <a:avLst/>
          </a:prstGeom>
          <a:noFill/>
        </p:spPr>
        <p:txBody>
          <a:bodyPr wrap="none" rtlCol="0">
            <a:spAutoFit/>
          </a:bodyPr>
          <a:lstStyle/>
          <a:p>
            <a:r>
              <a:rPr lang="en-US" altLang="ko-KR" sz="1400" b="1" dirty="0"/>
              <a:t>NFReset18</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668986" cy="276999"/>
          </a:xfrm>
          <a:prstGeom prst="rect">
            <a:avLst/>
          </a:prstGeom>
        </p:spPr>
        <p:txBody>
          <a:bodyPr wrap="square">
            <a:spAutoFit/>
          </a:bodyPr>
          <a:lstStyle/>
          <a:p>
            <a:r>
              <a:rPr lang="en-US" altLang="ko-KR" sz="1200" dirty="0">
                <a:hlinkClick r:id="rId3"/>
              </a:rPr>
              <a:t>https://github.com/gellston/DeepLearningStudy/blob/main/torch/model/NFResNet18.py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0048000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2384</Words>
  <Application>Microsoft Office PowerPoint</Application>
  <PresentationFormat>와이드스크린</PresentationFormat>
  <Paragraphs>613</Paragraphs>
  <Slides>96</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96</vt:i4>
      </vt:variant>
    </vt:vector>
  </HeadingPairs>
  <TitlesOfParts>
    <vt:vector size="101" baseType="lpstr">
      <vt:lpstr>Lucida Grande</vt:lpstr>
      <vt:lpstr>맑은 고딕</vt:lpstr>
      <vt:lpstr>Arial</vt:lpstr>
      <vt:lpstr>1_Office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gellston</cp:lastModifiedBy>
  <cp:revision>184</cp:revision>
  <dcterms:created xsi:type="dcterms:W3CDTF">2022-05-08T15:12:40Z</dcterms:created>
  <dcterms:modified xsi:type="dcterms:W3CDTF">2022-06-21T23:40:01Z</dcterms:modified>
</cp:coreProperties>
</file>